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289346584_2_8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1289346584_2_8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289346584_2_16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289346584_2_16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289346584_2_16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0" name="Google Shape;230;g11289346584_2_16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Run constraint.jar or constraint.exe, load the 5 queens problem.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Demo is just showing the n-queens applet as illustration of constraint graph, but later in lecture we’ll interact with the applet.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aispace.org will have the latest version</a:t>
            </a:r>
            <a:endParaRPr sz="1300"/>
          </a:p>
        </p:txBody>
      </p:sp>
      <p:sp>
        <p:nvSpPr>
          <p:cNvPr id="231" name="Google Shape;231;g11289346584_2_165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289346584_2_17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9" name="Google Shape;239;g11289346584_2_17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Note: the n-queens demo is used later as a demo; at this stage in lecture just the above is shown and talked about without engaging in any interaction with the applet.</a:t>
            </a:r>
            <a:endParaRPr sz="1300"/>
          </a:p>
        </p:txBody>
      </p:sp>
      <p:sp>
        <p:nvSpPr>
          <p:cNvPr id="240" name="Google Shape;240;g11289346584_2_173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289346584_2_17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11289346584_2_17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0=7, R=4, W=6, U=2, T=8, F=1; 867 + 867 = 1734</a:t>
            </a:r>
            <a:endParaRPr sz="1300"/>
          </a:p>
        </p:txBody>
      </p:sp>
      <p:sp>
        <p:nvSpPr>
          <p:cNvPr id="247" name="Google Shape;247;g11289346584_2_179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289346584_2_19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1289346584_2_19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289346584_2_22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8" name="Google Shape;298;g11289346584_2_22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9" name="Google Shape;299;g11289346584_2_229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289346584_2_24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289346584_2_24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289346584_2_24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1289346584_2_24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289346584_2_25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1289346584_2_25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89346584_2_26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1289346584_2_26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321314cb5_0_0:notes"/>
          <p:cNvSpPr txBox="1"/>
          <p:nvPr>
            <p:ph idx="1" type="body"/>
          </p:nvPr>
        </p:nvSpPr>
        <p:spPr>
          <a:xfrm>
            <a:off x="685494" y="4344358"/>
            <a:ext cx="5487000" cy="41133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321314cb5_0_0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289346584_2_27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289346584_2_27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289346584_2_27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1289346584_2_27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289346584_2_28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8" name="Google Shape;358;g11289346584_2_28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Simple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Naïve Search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59" name="Google Shape;359;g11289346584_2_282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289346584_2_29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1289346584_2_29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289346584_2_29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1289346584_2_29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289346584_2_30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1289346584_2_30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289346584_2_30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1289346584_2_30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289346584_2_31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1289346584_2_31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289346584_2_32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2" name="Google Shape;402;g11289346584_2_32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Simple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3" name="Google Shape;403;g11289346584_2_320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289346584_2_328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1289346584_2_328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289346584_2_9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289346584_2_9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289346584_2_33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is about ruling out candidates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variables you haven't yet assigned</a:t>
            </a:r>
            <a:endParaRPr/>
          </a:p>
        </p:txBody>
      </p:sp>
      <p:sp>
        <p:nvSpPr>
          <p:cNvPr id="418" name="Google Shape;418;g11289346584_2_33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289346584_2_34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5" name="Google Shape;425;g11289346584_2_34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each variable we keep a cloud of values that are so far okay for that variable.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If a domain every becomes empty, then we have no path to a solution so backtrack.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Simple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Forward Checking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6" name="Google Shape;426;g11289346584_2_340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289346584_2_36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1289346584_2_36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289346584_2_36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checking doesn't look very far ahead.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 not provide early detection of potential conflicts for unassigned variables.</a:t>
            </a:r>
            <a:endParaRPr/>
          </a:p>
        </p:txBody>
      </p:sp>
      <p:sp>
        <p:nvSpPr>
          <p:cNvPr id="454" name="Google Shape;454;g11289346584_2_36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289346584_2_38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mean to check a constraint?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arc is a </a:t>
            </a:r>
            <a:r>
              <a:rPr i="1" lang="en"/>
              <a:t>directed </a:t>
            </a:r>
            <a:r>
              <a:rPr lang="en"/>
              <a:t>edge.  A directed constraint edge.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Intuitively, an arc is consistent if there's no constraint violation along that arc.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Formally, an arc is consistent if for every value in the tail, there is some value in the head that could be assigned without violating a constraint.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 arc is not consistent, we can make it consistent by removing a value from the tail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are rules and the algorithms are like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there's anything in the tail that is guaranteed to fail, given what's left in the head, delete it!</a:t>
            </a:r>
            <a:endParaRPr/>
          </a:p>
        </p:txBody>
      </p:sp>
      <p:sp>
        <p:nvSpPr>
          <p:cNvPr id="468" name="Google Shape;468;g11289346584_2_38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289346584_2_398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If, after assigning a value to a variable, we just consider the arcs pointing into that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if we enforce arc consistency, then we recover forward checking.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now we will go further and check constraints on other pairs of variables (arcs).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what happens when we delete blue from NSW.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must recheck all arcs going into NSW.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green must now be removed from 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example shows that WA: Red and Q: Green doesn't work and we catch it pretty early, unlike Forward Checking.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downside is bad run time... does it even converge?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remind you of A* search?  We do a lot of work on every node to see what to do next.</a:t>
            </a:r>
            <a:endParaRPr/>
          </a:p>
        </p:txBody>
      </p:sp>
      <p:sp>
        <p:nvSpPr>
          <p:cNvPr id="487" name="Google Shape;487;g11289346584_2_398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289346584_2_41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7" name="Google Shape;507;g11289346584_2_41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Notice, if you remove inconsistent value, you throw a bunch of stuff back into the que in order to recheck.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 maybe this won't converge... but it does... why?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Because we only put stuff back on the queue when we delete something!  ...so domain is getting smaller.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Auto-consistency (note initially nothing gets deleted/pruned since there are consistent options for all constraints for initial variable domains)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Flashes whenever something needs to be re-checked</a:t>
            </a:r>
            <a:endParaRPr sz="1300"/>
          </a:p>
        </p:txBody>
      </p:sp>
      <p:sp>
        <p:nvSpPr>
          <p:cNvPr id="508" name="Google Shape;508;g11289346584_2_417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289346584_2_42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1289346584_2_42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289346584_2_43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2" name="Google Shape;522;g11289346584_2_43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went wrong is that we had three nodes and arc consistency only considers pairs.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Complex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Forward Checking  (first) / Arc Consistency (second)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23" name="Google Shape;523;g11289346584_2_430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289346584_2_47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1289346584_2_47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289346584_2_10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1289346584_2_10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289346584_2_48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1289346584_2_48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289346584_2_48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1" name="Google Shape;581;g11289346584_2_48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82" name="Google Shape;582;g11289346584_2_486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289346584_2_49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assign a value to EVERY variable... so might as well do the hard ones first which might show failures quickly...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...so backtracking will be done before you get too deep into the search tree.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not use </a:t>
            </a:r>
            <a:r>
              <a:rPr lang="en"/>
              <a:t>every VALUE... so try to pick values that are "least constraining"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assign a value to a variable and suddenly a bunch of variable domains shrinks as a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might not be a good value to use.</a:t>
            </a:r>
            <a:endParaRPr/>
          </a:p>
        </p:txBody>
      </p:sp>
      <p:sp>
        <p:nvSpPr>
          <p:cNvPr id="589" name="Google Shape;589;g11289346584_2_49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89346584_2_50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0" name="Google Shape;600;g11289346584_2_50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Complex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MRV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Forward Checking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158750" lvl="0" marL="165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🡪"/>
            </a:pPr>
            <a:r>
              <a:rPr lang="en" sz="1300"/>
              <a:t>Solves already without any need for backtracking</a:t>
            </a:r>
            <a:endParaRPr sz="1300"/>
          </a:p>
          <a:p>
            <a:pPr indent="-88900" lvl="0" marL="165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Note: need a bigger problem to illustrate relevance of backtracking+AC+MRV+MCV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01" name="Google Shape;601;g11289346584_2_503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289346584_2_10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289346584_2_10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289346584_2_11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289346584_2_11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289346584_2_11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289346584_2_11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289346584_2_13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289346584_2_13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289346584_2_14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1289346584_2_14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0" y="783434"/>
            <a:ext cx="91440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0" y="2743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3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42901" y="1151335"/>
            <a:ext cx="303014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342901" y="1631156"/>
            <a:ext cx="3030141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2681288" y="204790"/>
            <a:ext cx="3833813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344216" y="3600451"/>
            <a:ext cx="41148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798564" y="-1446013"/>
            <a:ext cx="3546873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3549253" y="1628777"/>
            <a:ext cx="4388644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406003" y="142877"/>
            <a:ext cx="4388644" cy="4514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773432"/>
            <a:ext cx="9144000" cy="4571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75sQiC3TQdkzYLdGOw82gKX9HNrpLA8r/view" TargetMode="External"/><Relationship Id="rId4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0" Type="http://schemas.openxmlformats.org/officeDocument/2006/relationships/image" Target="../media/image37.png"/><Relationship Id="rId9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60.png"/><Relationship Id="rId8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4.jpg"/><Relationship Id="rId5" Type="http://schemas.openxmlformats.org/officeDocument/2006/relationships/image" Target="../media/image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XnSY9fluhWLzloEM_u6LMAsVzQRBzeEm/view" TargetMode="External"/><Relationship Id="rId4" Type="http://schemas.openxmlformats.org/officeDocument/2006/relationships/image" Target="../media/image6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YUFWXMxcm7TYiNBueolaK9XeclD17JnK/view" TargetMode="External"/><Relationship Id="rId4" Type="http://schemas.openxmlformats.org/officeDocument/2006/relationships/image" Target="../media/image5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xv2istDuhaQiaLyMlnDdZ56xk7710vhS/view" TargetMode="External"/><Relationship Id="rId4" Type="http://schemas.openxmlformats.org/officeDocument/2006/relationships/image" Target="../media/image7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Relationship Id="rId4" Type="http://schemas.openxmlformats.org/officeDocument/2006/relationships/image" Target="../media/image8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Relationship Id="rId4" Type="http://schemas.openxmlformats.org/officeDocument/2006/relationships/image" Target="../media/image8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75sQiC3TQdkzYLdGOw82gKX9HNrpLA8r/view" TargetMode="External"/><Relationship Id="rId4" Type="http://schemas.openxmlformats.org/officeDocument/2006/relationships/image" Target="../media/image7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1" Type="http://schemas.openxmlformats.org/officeDocument/2006/relationships/image" Target="../media/image19.png"/><Relationship Id="rId10" Type="http://schemas.openxmlformats.org/officeDocument/2006/relationships/image" Target="../media/image25.png"/><Relationship Id="rId12" Type="http://schemas.openxmlformats.org/officeDocument/2006/relationships/image" Target="../media/image23.png"/><Relationship Id="rId9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0" y="209552"/>
            <a:ext cx="91440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370: Artificial Intelligence</a:t>
            </a:r>
            <a:br>
              <a:rPr lang="en"/>
            </a:br>
            <a:endParaRPr sz="2700"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0" y="9715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Constraint Satisfaction Problems</a:t>
            </a:r>
            <a:endParaRPr/>
          </a:p>
        </p:txBody>
      </p:sp>
      <p:sp>
        <p:nvSpPr>
          <p:cNvPr id="132" name="Google Shape;132;p25"/>
          <p:cNvSpPr txBox="1"/>
          <p:nvPr/>
        </p:nvSpPr>
        <p:spPr>
          <a:xfrm>
            <a:off x="1143000" y="4686302"/>
            <a:ext cx="4400550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0" y="4206704"/>
            <a:ext cx="914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Instructor: William DeMeo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Slides by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Klein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Pieter Abbeel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California, Berkeley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Dan\Dropbox\Office\CS 188\Ketrina Art\CSPs\Lecture4-CSPs-noshadow.png"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36180" t="0"/>
          <a:stretch/>
        </p:blipFill>
        <p:spPr>
          <a:xfrm>
            <a:off x="2343150" y="1257300"/>
            <a:ext cx="4307607" cy="2857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Lecture4-CSPs-noshadow.png"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71859" r="0" t="0"/>
          <a:stretch/>
        </p:blipFill>
        <p:spPr>
          <a:xfrm flipH="1">
            <a:off x="7409706" y="1485900"/>
            <a:ext cx="1734293" cy="260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Graphs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0350" y="1200150"/>
            <a:ext cx="3602107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Graphs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42900" y="1200151"/>
            <a:ext cx="52578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Binary CSP: each constraint relates (at most) two variables</a:t>
            </a:r>
            <a:endParaRPr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Binary constraint graph: nodes are variables, arcs show constraints</a:t>
            </a:r>
            <a:endParaRPr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General-purpose CSP algorithms use the graph structure to speed up search. E.g., Tasmania is an independent subproblem!</a:t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450" y="1200151"/>
            <a:ext cx="2495550" cy="21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3771900" y="4800601"/>
            <a:ext cx="525780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CSP applet (made available by aispace.org) -- n-queens]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Demo N-Queens</a:t>
            </a:r>
            <a:endParaRPr/>
          </a:p>
        </p:txBody>
      </p:sp>
      <p:pic>
        <p:nvPicPr>
          <p:cNvPr id="243" name="Google Shape;243;p36" title="ArcConsistency-CSPappet-n-quee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906675"/>
            <a:ext cx="64008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Cryptarithmetic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42900" y="1200151"/>
            <a:ext cx="3657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Variables:</a:t>
            </a:r>
            <a:endParaRPr/>
          </a:p>
          <a:p>
            <a:pPr indent="-114300" lvl="0" marL="2540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Domain:</a:t>
            </a:r>
            <a:endParaRPr/>
          </a:p>
          <a:p>
            <a:pPr indent="-114300" lvl="0" marL="2540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Constraints:</a:t>
            </a:r>
            <a:endParaRPr/>
          </a:p>
          <a:p>
            <a:pPr indent="-114300" lvl="0" marL="2540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1343" r="0" t="1076"/>
          <a:stretch/>
        </p:blipFill>
        <p:spPr>
          <a:xfrm>
            <a:off x="4948518" y="2763371"/>
            <a:ext cx="2995332" cy="185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/>
          </a:blip>
          <a:srcRect b="0" l="2014" r="0" t="2845"/>
          <a:stretch/>
        </p:blipFill>
        <p:spPr>
          <a:xfrm>
            <a:off x="4551830" y="1398494"/>
            <a:ext cx="1277471" cy="91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3" name="Google Shape;2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" y="1710928"/>
            <a:ext cx="3086100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4" name="Google Shape;25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285" y="2428876"/>
            <a:ext cx="279201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5" name="Google Shape;25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526" y="3765947"/>
            <a:ext cx="2486025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6" name="Google Shape;256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4286250"/>
            <a:ext cx="410766" cy="55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7" name="Google Shape;257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192" y="3258742"/>
            <a:ext cx="2608659" cy="245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Cryptarithmetic.png" id="258" name="Google Shape;258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43650" y="971550"/>
            <a:ext cx="2533650" cy="16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Sudoku</a:t>
            </a:r>
            <a:endParaRPr/>
          </a:p>
        </p:txBody>
      </p:sp>
      <p:pic>
        <p:nvPicPr>
          <p:cNvPr descr="C:\Documents and Settings\Administrator\My Documents\My Pictures\Sudoku_Board_Fig1.jpg"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026" y="1670894"/>
            <a:ext cx="30384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4857750" y="1143000"/>
            <a:ext cx="30861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Variables:</a:t>
            </a:r>
            <a:endParaRPr sz="1100"/>
          </a:p>
          <a:p>
            <a:pPr indent="-254000" lvl="1" marL="5969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Each (open) square</a:t>
            </a:r>
            <a:endParaRPr sz="1100"/>
          </a:p>
          <a:p>
            <a:pPr indent="-254000" lvl="0" marL="254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100"/>
          </a:p>
          <a:p>
            <a:pPr indent="-254000" lvl="1" marL="5969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{1,2,…,9}</a:t>
            </a:r>
            <a:endParaRPr sz="1100"/>
          </a:p>
          <a:p>
            <a:pPr indent="-254000" lvl="0" marL="254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Constraints:</a:t>
            </a:r>
            <a:endParaRPr sz="1100"/>
          </a:p>
          <a:p>
            <a:pPr indent="-139700" lvl="1" marL="5969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54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38"/>
          <p:cNvGrpSpPr/>
          <p:nvPr/>
        </p:nvGrpSpPr>
        <p:grpSpPr>
          <a:xfrm>
            <a:off x="1314450" y="1127969"/>
            <a:ext cx="2057400" cy="857197"/>
            <a:chOff x="838200" y="1600200"/>
            <a:chExt cx="2743200" cy="1142136"/>
          </a:xfrm>
        </p:grpSpPr>
        <p:sp>
          <p:nvSpPr>
            <p:cNvPr id="267" name="Google Shape;267;p38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38"/>
            <p:cNvCxnSpPr>
              <a:stCxn id="267" idx="2"/>
            </p:cNvCxnSpPr>
            <p:nvPr/>
          </p:nvCxnSpPr>
          <p:spPr>
            <a:xfrm flipH="1">
              <a:off x="838200" y="1980936"/>
              <a:ext cx="1600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38"/>
            <p:cNvCxnSpPr>
              <a:stCxn id="267" idx="2"/>
            </p:cNvCxnSpPr>
            <p:nvPr/>
          </p:nvCxnSpPr>
          <p:spPr>
            <a:xfrm flipH="1">
              <a:off x="1219200" y="1980936"/>
              <a:ext cx="1219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38"/>
            <p:cNvCxnSpPr>
              <a:stCxn id="267" idx="2"/>
            </p:cNvCxnSpPr>
            <p:nvPr/>
          </p:nvCxnSpPr>
          <p:spPr>
            <a:xfrm flipH="1">
              <a:off x="1600200" y="1980936"/>
              <a:ext cx="838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38"/>
            <p:cNvCxnSpPr>
              <a:stCxn id="267" idx="2"/>
            </p:cNvCxnSpPr>
            <p:nvPr/>
          </p:nvCxnSpPr>
          <p:spPr>
            <a:xfrm flipH="1">
              <a:off x="1981200" y="1980936"/>
              <a:ext cx="457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38"/>
            <p:cNvCxnSpPr>
              <a:stCxn id="267" idx="2"/>
            </p:cNvCxnSpPr>
            <p:nvPr/>
          </p:nvCxnSpPr>
          <p:spPr>
            <a:xfrm flipH="1">
              <a:off x="2435100" y="1980936"/>
              <a:ext cx="33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38"/>
            <p:cNvCxnSpPr>
              <a:stCxn id="267" idx="2"/>
            </p:cNvCxnSpPr>
            <p:nvPr/>
          </p:nvCxnSpPr>
          <p:spPr>
            <a:xfrm>
              <a:off x="2438400" y="1980936"/>
              <a:ext cx="7620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" name="Google Shape;274;p38"/>
            <p:cNvCxnSpPr>
              <a:stCxn id="267" idx="2"/>
            </p:cNvCxnSpPr>
            <p:nvPr/>
          </p:nvCxnSpPr>
          <p:spPr>
            <a:xfrm>
              <a:off x="2438400" y="1980936"/>
              <a:ext cx="11430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5" name="Google Shape;275;p38"/>
          <p:cNvGrpSpPr/>
          <p:nvPr/>
        </p:nvGrpSpPr>
        <p:grpSpPr>
          <a:xfrm>
            <a:off x="3713503" y="2328118"/>
            <a:ext cx="687047" cy="2114550"/>
            <a:chOff x="4037730" y="3200400"/>
            <a:chExt cx="915270" cy="2819400"/>
          </a:xfrm>
        </p:grpSpPr>
        <p:sp>
          <p:nvSpPr>
            <p:cNvPr id="276" name="Google Shape;276;p38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7" name="Google Shape;277;p38"/>
            <p:cNvCxnSpPr>
              <a:stCxn id="276" idx="2"/>
            </p:cNvCxnSpPr>
            <p:nvPr/>
          </p:nvCxnSpPr>
          <p:spPr>
            <a:xfrm rot="10800000">
              <a:off x="4037730" y="3200400"/>
              <a:ext cx="534600" cy="121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38"/>
            <p:cNvCxnSpPr>
              <a:stCxn id="276" idx="2"/>
            </p:cNvCxnSpPr>
            <p:nvPr/>
          </p:nvCxnSpPr>
          <p:spPr>
            <a:xfrm rot="10800000">
              <a:off x="4037730" y="3581400"/>
              <a:ext cx="534600" cy="838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38"/>
            <p:cNvCxnSpPr>
              <a:stCxn id="276" idx="2"/>
            </p:cNvCxnSpPr>
            <p:nvPr/>
          </p:nvCxnSpPr>
          <p:spPr>
            <a:xfrm rot="10800000">
              <a:off x="4037730" y="3962400"/>
              <a:ext cx="534600" cy="457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8"/>
            <p:cNvCxnSpPr>
              <a:stCxn id="276" idx="2"/>
            </p:cNvCxnSpPr>
            <p:nvPr/>
          </p:nvCxnSpPr>
          <p:spPr>
            <a:xfrm flipH="1">
              <a:off x="4037730" y="4419600"/>
              <a:ext cx="534600" cy="160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8"/>
            <p:cNvCxnSpPr>
              <a:stCxn id="276" idx="2"/>
            </p:cNvCxnSpPr>
            <p:nvPr/>
          </p:nvCxnSpPr>
          <p:spPr>
            <a:xfrm flipH="1">
              <a:off x="4037730" y="4419600"/>
              <a:ext cx="5346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38"/>
            <p:cNvCxnSpPr>
              <a:stCxn id="276" idx="2"/>
            </p:cNvCxnSpPr>
            <p:nvPr/>
          </p:nvCxnSpPr>
          <p:spPr>
            <a:xfrm flipH="1">
              <a:off x="4037730" y="4419600"/>
              <a:ext cx="534600" cy="121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3" name="Google Shape;283;p38"/>
          <p:cNvGrpSpPr/>
          <p:nvPr/>
        </p:nvGrpSpPr>
        <p:grpSpPr>
          <a:xfrm>
            <a:off x="3143250" y="1185119"/>
            <a:ext cx="1143000" cy="1371600"/>
            <a:chOff x="3276600" y="1676400"/>
            <a:chExt cx="1524000" cy="1828800"/>
          </a:xfrm>
        </p:grpSpPr>
        <p:sp>
          <p:nvSpPr>
            <p:cNvPr id="284" name="Google Shape;284;p38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38"/>
            <p:cNvCxnSpPr>
              <a:stCxn id="284" idx="3"/>
            </p:cNvCxnSpPr>
            <p:nvPr/>
          </p:nvCxnSpPr>
          <p:spPr>
            <a:xfrm flipH="1">
              <a:off x="3276600" y="2057400"/>
              <a:ext cx="13335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38"/>
            <p:cNvCxnSpPr/>
            <p:nvPr/>
          </p:nvCxnSpPr>
          <p:spPr>
            <a:xfrm flipH="1">
              <a:off x="3581400" y="2057400"/>
              <a:ext cx="10287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38"/>
            <p:cNvCxnSpPr/>
            <p:nvPr/>
          </p:nvCxnSpPr>
          <p:spPr>
            <a:xfrm flipH="1">
              <a:off x="3276600" y="2057400"/>
              <a:ext cx="1333500" cy="1066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38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38"/>
            <p:cNvCxnSpPr/>
            <p:nvPr/>
          </p:nvCxnSpPr>
          <p:spPr>
            <a:xfrm rot="5400000">
              <a:off x="3829050" y="2266950"/>
              <a:ext cx="9906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38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38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2" name="Google Shape;292;p38"/>
          <p:cNvSpPr txBox="1"/>
          <p:nvPr/>
        </p:nvSpPr>
        <p:spPr>
          <a:xfrm>
            <a:off x="5374871" y="3195935"/>
            <a:ext cx="2117549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9-way alldiff for each row</a:t>
            </a:r>
            <a:endParaRPr sz="1100"/>
          </a:p>
        </p:txBody>
      </p:sp>
      <p:sp>
        <p:nvSpPr>
          <p:cNvPr id="293" name="Google Shape;293;p38"/>
          <p:cNvSpPr txBox="1"/>
          <p:nvPr/>
        </p:nvSpPr>
        <p:spPr>
          <a:xfrm>
            <a:off x="5374871" y="2838004"/>
            <a:ext cx="2397529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9-way alldiff for each column</a:t>
            </a:r>
            <a:endParaRPr sz="1100"/>
          </a:p>
        </p:txBody>
      </p:sp>
      <p:sp>
        <p:nvSpPr>
          <p:cNvPr id="294" name="Google Shape;294;p38"/>
          <p:cNvSpPr txBox="1"/>
          <p:nvPr/>
        </p:nvSpPr>
        <p:spPr>
          <a:xfrm>
            <a:off x="5374872" y="3538835"/>
            <a:ext cx="231361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9-way alldiff for each region</a:t>
            </a:r>
            <a:endParaRPr sz="1100"/>
          </a:p>
        </p:txBody>
      </p:sp>
      <p:sp>
        <p:nvSpPr>
          <p:cNvPr id="295" name="Google Shape;295;p38"/>
          <p:cNvSpPr txBox="1"/>
          <p:nvPr/>
        </p:nvSpPr>
        <p:spPr>
          <a:xfrm>
            <a:off x="5374871" y="3881735"/>
            <a:ext cx="2228850" cy="7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can have a bunch of pairwise inequality constraints)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The Waltz Algorithm</a:t>
            </a:r>
            <a:endParaRPr/>
          </a:p>
        </p:txBody>
      </p:sp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342900" y="1085850"/>
            <a:ext cx="41148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The Waltz algorithm is for interpreting line drawings of solid polyhedra as 3D objects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An early example of an AI computation posed as a CSP 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569" y="2428095"/>
            <a:ext cx="4409880" cy="24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4914900" y="3429000"/>
            <a:ext cx="41148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</a:pP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Approach:</a:t>
            </a:r>
            <a:endParaRPr sz="1100"/>
          </a:p>
          <a:p>
            <a:pPr indent="-260350" lvl="1" marL="5969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intersection is a variable</a:t>
            </a:r>
            <a:endParaRPr sz="1100"/>
          </a:p>
          <a:p>
            <a:pPr indent="-260350" lvl="1" marL="5969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Adjacent intersections impose constraints on each other</a:t>
            </a:r>
            <a:endParaRPr sz="1100"/>
          </a:p>
          <a:p>
            <a:pPr indent="-260350" lvl="1" marL="5969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are physically realizable 3D interpretations</a:t>
            </a:r>
            <a:endParaRPr b="0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39"/>
          <p:cNvGrpSpPr/>
          <p:nvPr/>
        </p:nvGrpSpPr>
        <p:grpSpPr>
          <a:xfrm>
            <a:off x="6527006" y="2612231"/>
            <a:ext cx="571500" cy="457200"/>
            <a:chOff x="1296" y="2736"/>
            <a:chExt cx="480" cy="528"/>
          </a:xfrm>
        </p:grpSpPr>
        <p:cxnSp>
          <p:nvCxnSpPr>
            <p:cNvPr id="306" name="Google Shape;306;p39"/>
            <p:cNvCxnSpPr/>
            <p:nvPr/>
          </p:nvCxnSpPr>
          <p:spPr>
            <a:xfrm>
              <a:off x="1536" y="2736"/>
              <a:ext cx="0" cy="28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39"/>
            <p:cNvCxnSpPr/>
            <p:nvPr/>
          </p:nvCxnSpPr>
          <p:spPr>
            <a:xfrm>
              <a:off x="1536" y="3024"/>
              <a:ext cx="240" cy="19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39"/>
            <p:cNvCxnSpPr/>
            <p:nvPr/>
          </p:nvCxnSpPr>
          <p:spPr>
            <a:xfrm flipH="1">
              <a:off x="1296" y="3024"/>
              <a:ext cx="240" cy="24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9" name="Google Shape;309;p39"/>
          <p:cNvSpPr txBox="1"/>
          <p:nvPr/>
        </p:nvSpPr>
        <p:spPr>
          <a:xfrm>
            <a:off x="7041356" y="2612231"/>
            <a:ext cx="400050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  <p:pic>
        <p:nvPicPr>
          <p:cNvPr descr="Waltz-full.jpg" id="310" name="Google Shape;3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7901" y="1200151"/>
            <a:ext cx="1414463" cy="1337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tz-partial.jpg" id="311" name="Google Shape;31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1999" y="1583531"/>
            <a:ext cx="607219" cy="52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CSPs and Constraints</a:t>
            </a:r>
            <a:endParaRPr/>
          </a:p>
        </p:txBody>
      </p:sp>
      <p:pic>
        <p:nvPicPr>
          <p:cNvPr descr="C:\Users\Dan\Dropbox\Office\CS 188\Ketrina Art\CSPs\Constraints.png"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028700"/>
            <a:ext cx="5487344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CSPs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04800" y="1047751"/>
            <a:ext cx="558165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Discrete Variables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Finite domains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Size </a:t>
            </a:r>
            <a:r>
              <a:rPr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400"/>
              <a:t> means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aseline="30000" i="1" lang="en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1400"/>
              <a:t> complete assignments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E.g., Boolean CSPs, including Boolean satisfiability (NP-complete)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Infinite domains (integers, strings, etc.)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E.g., job scheduling, variables are start/end times for each job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Linear constraints solvable, nonlinear undecidable</a:t>
            </a:r>
            <a:endParaRPr sz="1400"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Continuous variables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E.g., start/end times for Hubble Telescope observations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Linear constraints solvable in polynomial time by LP methods (see cs170 for a bit of this theory)</a:t>
            </a:r>
            <a:endParaRPr/>
          </a:p>
        </p:txBody>
      </p:sp>
      <p:pic>
        <p:nvPicPr>
          <p:cNvPr descr="C:\Users\Dan\Dropbox\Office\CS 188\Ketrina Art\CSPs\Domains.png" id="324" name="Google Shape;324;p41"/>
          <p:cNvPicPr preferRelativeResize="0"/>
          <p:nvPr/>
        </p:nvPicPr>
        <p:blipFill rotWithShape="1">
          <a:blip r:embed="rId3">
            <a:alphaModFix/>
          </a:blip>
          <a:srcRect b="0" l="0" r="67721" t="0"/>
          <a:stretch/>
        </p:blipFill>
        <p:spPr>
          <a:xfrm>
            <a:off x="6515100" y="1023228"/>
            <a:ext cx="2114550" cy="1777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Domains.png" id="325" name="Google Shape;325;p41"/>
          <p:cNvPicPr preferRelativeResize="0"/>
          <p:nvPr/>
        </p:nvPicPr>
        <p:blipFill rotWithShape="1">
          <a:blip r:embed="rId4">
            <a:alphaModFix/>
          </a:blip>
          <a:srcRect b="0" l="66619" r="0" t="0"/>
          <a:stretch/>
        </p:blipFill>
        <p:spPr>
          <a:xfrm>
            <a:off x="6400800" y="2852028"/>
            <a:ext cx="2186722" cy="177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Constraints</a:t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342900" y="1200150"/>
            <a:ext cx="520065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Varieties of Constraints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Unary constraints involve a single variable (equivalent to reducing domains), e.g.: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" sz="1500"/>
              <a:t>	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t/>
            </a:r>
            <a:endParaRPr sz="1500"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Binary constraints involve pairs of variables, e.g.: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Higher-order constraints involve 3 or more variables: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1400"/>
              <a:t>	   e.g., cryptarithmetic column constraints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Preferences (soft constraints):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E.g., red is better than green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Often representable by a cost for each variable assignment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Gives constrained optimization problems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(We’ll ignore these until we get to Bayes’ nets)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1400"/>
              <a:t> 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descr="txp_fig" id="332" name="Google Shape;3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70" y="1963340"/>
            <a:ext cx="1249211" cy="208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33" name="Google Shape;33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195" y="2591990"/>
            <a:ext cx="1062969" cy="208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Constraints.png" id="334" name="Google Shape;33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890" y="1085850"/>
            <a:ext cx="371451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CSPs</a:t>
            </a:r>
            <a:endParaRPr/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Scheduling problems: e.g., when can we all meet?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Timetabling problems: e.g., which class is offered when and where?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Assignment problems: e.g., who teaches what class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Hardware configuration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Transportation scheduling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Factory scheduling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Circuit layout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Fault diagnosis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… lots more!</a:t>
            </a:r>
            <a:endParaRPr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Many real-world problems involve real-valued variables…</a:t>
            </a:r>
            <a:endParaRPr/>
          </a:p>
        </p:txBody>
      </p:sp>
      <p:pic>
        <p:nvPicPr>
          <p:cNvPr descr="C:\Users\Dan\Dropbox\Office\CS 188\Ketrina Art\CSPs\RealCSPs.png" id="341" name="Google Shape;3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50" y="2202674"/>
            <a:ext cx="4686300" cy="208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ctrTitle"/>
          </p:nvPr>
        </p:nvSpPr>
        <p:spPr>
          <a:xfrm>
            <a:off x="0" y="209552"/>
            <a:ext cx="9144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370: Artificial Intelligence</a:t>
            </a:r>
            <a:br>
              <a:rPr lang="en"/>
            </a:br>
            <a:endParaRPr sz="2700"/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0" y="9715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Constraint Satisfaction Problems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1143000" y="4686302"/>
            <a:ext cx="440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0" y="4206704"/>
            <a:ext cx="914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Instructor: William DeMeo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Slides by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Klein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Pieter Abbeel</a:t>
            </a:r>
            <a:r>
              <a:rPr lang="en" sz="1100">
                <a:solidFill>
                  <a:schemeClr val="dk1"/>
                </a:solidFill>
              </a:rPr>
              <a:t> provided courtesy of ai.berkeley.edu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Dan\Dropbox\Office\CS 188\Ketrina Art\CSPs\Lecture4-CSPs-noshadow.png"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36179" t="0"/>
          <a:stretch/>
        </p:blipFill>
        <p:spPr>
          <a:xfrm>
            <a:off x="2343150" y="1257300"/>
            <a:ext cx="4307607" cy="2857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Lecture4-CSPs-noshadow.png" id="145" name="Google Shape;145;p26"/>
          <p:cNvPicPr preferRelativeResize="0"/>
          <p:nvPr/>
        </p:nvPicPr>
        <p:blipFill rotWithShape="1">
          <a:blip r:embed="rId4">
            <a:alphaModFix/>
          </a:blip>
          <a:srcRect b="0" l="71858" r="0" t="0"/>
          <a:stretch/>
        </p:blipFill>
        <p:spPr>
          <a:xfrm flipH="1">
            <a:off x="7409706" y="1485900"/>
            <a:ext cx="1734293" cy="260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CSPs</a:t>
            </a:r>
            <a:endParaRPr/>
          </a:p>
        </p:txBody>
      </p:sp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Dan\Dropbox\Office\CS 188\Ketrina Art\CSPs\CSPsSearch.png" id="348" name="Google Shape;3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210" y="1143000"/>
            <a:ext cx="6649640" cy="347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Search Formulation</a:t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285750" y="1085850"/>
            <a:ext cx="45148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Standard search formulation of CSPs</a:t>
            </a:r>
            <a:endParaRPr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States defined by the values assigned so far (partial assignments)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Initial state: the empty assignment, {}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Successor function: assign a value to an unassigned variable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Goal test: the current assignment is complete and satisfies all constraints</a:t>
            </a:r>
            <a:endParaRPr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We’ll start with the straightforward, naïve approach, then improve it</a:t>
            </a:r>
            <a:endParaRPr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</p:txBody>
      </p:sp>
      <p:pic>
        <p:nvPicPr>
          <p:cNvPr descr="C:\Users\Dan\Dropbox\Office\CS 188\Ketrina Art\CSPs\ConstraintChecking.png" id="355" name="Google Shape;35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158478"/>
            <a:ext cx="4019683" cy="312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Methods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What would BFS do?</a:t>
            </a:r>
            <a:endParaRPr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What would DFS do?</a:t>
            </a:r>
            <a:endParaRPr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What problems does naïve search have?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 rotWithShape="1">
          <a:blip r:embed="rId3">
            <a:alphaModFix/>
          </a:blip>
          <a:srcRect b="0" l="601" r="0" t="1517"/>
          <a:stretch/>
        </p:blipFill>
        <p:spPr>
          <a:xfrm>
            <a:off x="4708282" y="1085850"/>
            <a:ext cx="3635619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7029450" y="4800602"/>
            <a:ext cx="205740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dfs]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Demo Coloring -- DFS</a:t>
            </a:r>
            <a:endParaRPr/>
          </a:p>
        </p:txBody>
      </p:sp>
      <p:pic>
        <p:nvPicPr>
          <p:cNvPr id="370" name="Google Shape;370;p47" title="Coloring-df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951100"/>
            <a:ext cx="64008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Search</a:t>
            </a:r>
            <a:endParaRPr/>
          </a:p>
        </p:txBody>
      </p:sp>
      <p:pic>
        <p:nvPicPr>
          <p:cNvPr descr="C:\Users\Dan\Dropbox\Office\CS 188\Ketrina Art\CSPs\Backtracking.png" id="376" name="Google Shape;3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314450"/>
            <a:ext cx="5486400" cy="320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Search</a:t>
            </a:r>
            <a:endParaRPr/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342900" y="1028700"/>
            <a:ext cx="737235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Backtracking search is the basic uninformed algorithm for solving CSPs</a:t>
            </a:r>
            <a:endParaRPr/>
          </a:p>
          <a:p>
            <a:pPr indent="-114300" lvl="3" marL="1193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Idea 1: One variable at a time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Variable assignments are commutative, so fix ordering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I.e., [WA = red then NT = green] same as [NT = green then WA = red]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Only need to consider assignments to a single variable at each step</a:t>
            </a:r>
            <a:endParaRPr/>
          </a:p>
          <a:p>
            <a:pPr indent="-114300" lvl="3" marL="1193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Idea 2: Check constraints as you go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I.e. consider only values which do not conflict with previous assignments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Might have to do some computation to check the constraints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“Incremental goal test”</a:t>
            </a:r>
            <a:endParaRPr/>
          </a:p>
          <a:p>
            <a:pPr indent="-114300" lvl="3" marL="1193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Depth-first search with these two improvements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	is called </a:t>
            </a:r>
            <a:r>
              <a:rPr i="1" lang="en" sz="1800"/>
              <a:t>backtracking search </a:t>
            </a:r>
            <a:r>
              <a:rPr lang="en" sz="1800"/>
              <a:t>(not the best name)</a:t>
            </a:r>
            <a:endParaRPr i="1" sz="1800"/>
          </a:p>
          <a:p>
            <a:pPr indent="-88900" lvl="2" marL="850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solve n-queens for n ≈ 25</a:t>
            </a:r>
            <a:endParaRPr/>
          </a:p>
        </p:txBody>
      </p:sp>
      <p:pic>
        <p:nvPicPr>
          <p:cNvPr descr="C:\Users\Dan\Dropbox\Office\CS 188\Ketrina Art\CSPs\Backtracking.png" id="383" name="Google Shape;3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2971800"/>
            <a:ext cx="3429000" cy="2005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Demo Coloring – Backtracking</a:t>
            </a:r>
            <a:endParaRPr/>
          </a:p>
        </p:txBody>
      </p:sp>
      <p:pic>
        <p:nvPicPr>
          <p:cNvPr id="389" name="Google Shape;389;p50" title="Coloring-backtrac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926425"/>
            <a:ext cx="64008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Example</a:t>
            </a:r>
            <a:endParaRPr/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235" y="1085850"/>
            <a:ext cx="873919" cy="72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1"/>
          <p:cNvPicPr preferRelativeResize="0"/>
          <p:nvPr/>
        </p:nvPicPr>
        <p:blipFill rotWithShape="1">
          <a:blip r:embed="rId4">
            <a:alphaModFix/>
          </a:blip>
          <a:srcRect b="0" l="983" r="0" t="1931"/>
          <a:stretch/>
        </p:blipFill>
        <p:spPr>
          <a:xfrm>
            <a:off x="3401685" y="1105810"/>
            <a:ext cx="2884815" cy="153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1"/>
          <p:cNvPicPr preferRelativeResize="0"/>
          <p:nvPr/>
        </p:nvPicPr>
        <p:blipFill rotWithShape="1">
          <a:blip r:embed="rId5">
            <a:alphaModFix/>
          </a:blip>
          <a:srcRect b="0" l="645" r="0" t="615"/>
          <a:stretch/>
        </p:blipFill>
        <p:spPr>
          <a:xfrm>
            <a:off x="2769674" y="1105810"/>
            <a:ext cx="3400985" cy="252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 rotWithShape="1">
          <a:blip r:embed="rId6">
            <a:alphaModFix/>
          </a:blip>
          <a:srcRect b="0" l="578" r="0" t="520"/>
          <a:stretch/>
        </p:blipFill>
        <p:spPr>
          <a:xfrm>
            <a:off x="2117491" y="1112533"/>
            <a:ext cx="4050787" cy="3513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Backtracking.png" id="399" name="Google Shape;39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0700" y="2971800"/>
            <a:ext cx="3429000" cy="2005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Search</a:t>
            </a:r>
            <a:endParaRPr/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1657350" y="4000501"/>
            <a:ext cx="6172200" cy="479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Backtracking = DFS + variable-ordering + fail-on-violation</a:t>
            </a:r>
            <a:endParaRPr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What are the choice points?</a:t>
            </a:r>
            <a:endParaRPr/>
          </a:p>
        </p:txBody>
      </p:sp>
      <p:pic>
        <p:nvPicPr>
          <p:cNvPr id="407" name="Google Shape;4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971551"/>
            <a:ext cx="5886450" cy="28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2"/>
          <p:cNvSpPr txBox="1"/>
          <p:nvPr/>
        </p:nvSpPr>
        <p:spPr>
          <a:xfrm>
            <a:off x="6400800" y="4800601"/>
            <a:ext cx="268605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backtracking]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Backtracking</a:t>
            </a:r>
            <a:endParaRPr/>
          </a:p>
        </p:txBody>
      </p:sp>
      <p:sp>
        <p:nvSpPr>
          <p:cNvPr id="414" name="Google Shape;414;p53"/>
          <p:cNvSpPr txBox="1"/>
          <p:nvPr>
            <p:ph idx="1" type="body"/>
          </p:nvPr>
        </p:nvSpPr>
        <p:spPr>
          <a:xfrm>
            <a:off x="285750" y="1234678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General-purpose ideas give huge gains in speed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Ordering: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Which variable should be assigned next?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 what order should its values be tried?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Filtering: Can we detect inevitable failure early?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Structure: Can we exploit the problem structure?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15" name="Google Shape;415;p53"/>
          <p:cNvPicPr preferRelativeResize="0"/>
          <p:nvPr/>
        </p:nvPicPr>
        <p:blipFill rotWithShape="1">
          <a:blip r:embed="rId3">
            <a:alphaModFix/>
          </a:blip>
          <a:srcRect b="2500" l="50624" r="2500" t="52499"/>
          <a:stretch/>
        </p:blipFill>
        <p:spPr>
          <a:xfrm>
            <a:off x="5943600" y="1371600"/>
            <a:ext cx="3086100" cy="222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Search For?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04800" y="97155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Assumptions about the world: a single agent, deterministic actions, fully observed state, discrete state space</a:t>
            </a:r>
            <a:endParaRPr/>
          </a:p>
          <a:p>
            <a:pPr indent="-127000" lvl="1" marL="5588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Planning: sequences of actions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The path to the goal is the important thing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Paths have various costs, depths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Heuristics give problem-specific guidance</a:t>
            </a:r>
            <a:endParaRPr/>
          </a:p>
          <a:p>
            <a:pPr indent="-127000" lvl="1" marL="5588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Identification: assignments to variables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The goal itself is important, not the path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All paths at the same depth (for some formulations)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CSPs are a specialized class of identification problems</a:t>
            </a:r>
            <a:endParaRPr/>
          </a:p>
        </p:txBody>
      </p:sp>
      <p:pic>
        <p:nvPicPr>
          <p:cNvPr descr="C:\Users\Dan\Dropbox\Office\CS 188\Ketrina Art\CSPs\IdentificationVsPlanning.png" id="152" name="Google Shape;152;p27"/>
          <p:cNvPicPr preferRelativeResize="0"/>
          <p:nvPr/>
        </p:nvPicPr>
        <p:blipFill rotWithShape="1">
          <a:blip r:embed="rId3">
            <a:alphaModFix/>
          </a:blip>
          <a:srcRect b="34000" l="0" r="52499" t="0"/>
          <a:stretch/>
        </p:blipFill>
        <p:spPr>
          <a:xfrm>
            <a:off x="5715000" y="2857499"/>
            <a:ext cx="2303319" cy="2000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7"/>
          <p:cNvGrpSpPr/>
          <p:nvPr/>
        </p:nvGrpSpPr>
        <p:grpSpPr>
          <a:xfrm>
            <a:off x="5372100" y="1485900"/>
            <a:ext cx="2514600" cy="1657350"/>
            <a:chOff x="7467600" y="4343400"/>
            <a:chExt cx="3352800" cy="2209800"/>
          </a:xfrm>
        </p:grpSpPr>
        <p:pic>
          <p:nvPicPr>
            <p:cNvPr descr="C:\Users\Dan\Dropbox\Office\CS 188\Ketrina Art\CSPs\IdentificationVsPlanning.png" id="154" name="Google Shape;154;p27"/>
            <p:cNvPicPr preferRelativeResize="0"/>
            <p:nvPr/>
          </p:nvPicPr>
          <p:blipFill rotWithShape="1">
            <a:blip r:embed="rId4">
              <a:alphaModFix/>
            </a:blip>
            <a:srcRect b="0" l="45000" r="0" t="42000"/>
            <a:stretch/>
          </p:blipFill>
          <p:spPr>
            <a:xfrm>
              <a:off x="7467600" y="4343400"/>
              <a:ext cx="3352800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7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421" name="Google Shape;421;p54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Dan\Dropbox\Office\CS 188\Ketrina Art\CSPs\Filtering.png" id="422" name="Google Shape;4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200150"/>
            <a:ext cx="5428059" cy="304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idx="1" type="body"/>
          </p:nvPr>
        </p:nvSpPr>
        <p:spPr>
          <a:xfrm>
            <a:off x="304800" y="91440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Filtering: Keep track of domains for unassigned variables and cross off bad options</a:t>
            </a:r>
            <a:endParaRPr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Forward checking: Cross off values that violate a constraint when added to the existing assignment</a:t>
            </a:r>
            <a:endParaRPr/>
          </a:p>
        </p:txBody>
      </p:sp>
      <p:pic>
        <p:nvPicPr>
          <p:cNvPr id="429" name="Google Shape;429;p55"/>
          <p:cNvPicPr preferRelativeResize="0"/>
          <p:nvPr/>
        </p:nvPicPr>
        <p:blipFill rotWithShape="1">
          <a:blip r:embed="rId3">
            <a:alphaModFix/>
          </a:blip>
          <a:srcRect b="67024" l="0" r="9502" t="0"/>
          <a:stretch/>
        </p:blipFill>
        <p:spPr>
          <a:xfrm>
            <a:off x="1371600" y="1828800"/>
            <a:ext cx="56578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5"/>
          <p:cNvSpPr/>
          <p:nvPr/>
        </p:nvSpPr>
        <p:spPr>
          <a:xfrm>
            <a:off x="8579094" y="0"/>
            <a:ext cx="564906" cy="12463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Filtering: Forward Checking</a:t>
            </a:r>
            <a:endParaRPr/>
          </a:p>
        </p:txBody>
      </p:sp>
      <p:pic>
        <p:nvPicPr>
          <p:cNvPr id="432" name="Google Shape;432;p55"/>
          <p:cNvPicPr preferRelativeResize="0"/>
          <p:nvPr/>
        </p:nvPicPr>
        <p:blipFill rotWithShape="1">
          <a:blip r:embed="rId4">
            <a:alphaModFix/>
          </a:blip>
          <a:srcRect b="0" l="0" r="14556" t="35036"/>
          <a:stretch/>
        </p:blipFill>
        <p:spPr>
          <a:xfrm>
            <a:off x="1885951" y="2743201"/>
            <a:ext cx="5341844" cy="180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/>
        </p:nvSpPr>
        <p:spPr>
          <a:xfrm>
            <a:off x="2047316" y="2067487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434" name="Google Shape;434;p55"/>
          <p:cNvSpPr txBox="1"/>
          <p:nvPr/>
        </p:nvSpPr>
        <p:spPr>
          <a:xfrm>
            <a:off x="2383493" y="2168340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435" name="Google Shape;435;p55"/>
          <p:cNvSpPr txBox="1"/>
          <p:nvPr/>
        </p:nvSpPr>
        <p:spPr>
          <a:xfrm>
            <a:off x="2339791" y="1982602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436" name="Google Shape;436;p55"/>
          <p:cNvSpPr txBox="1"/>
          <p:nvPr/>
        </p:nvSpPr>
        <p:spPr>
          <a:xfrm>
            <a:off x="2618816" y="2010337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437" name="Google Shape;437;p55"/>
          <p:cNvSpPr txBox="1"/>
          <p:nvPr/>
        </p:nvSpPr>
        <p:spPr>
          <a:xfrm>
            <a:off x="2622176" y="2238939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438" name="Google Shape;438;p55"/>
          <p:cNvSpPr txBox="1"/>
          <p:nvPr/>
        </p:nvSpPr>
        <p:spPr>
          <a:xfrm>
            <a:off x="2642348" y="2383492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sp>
        <p:nvSpPr>
          <p:cNvPr id="439" name="Google Shape;439;p55"/>
          <p:cNvSpPr/>
          <p:nvPr/>
        </p:nvSpPr>
        <p:spPr>
          <a:xfrm>
            <a:off x="1714500" y="3486150"/>
            <a:ext cx="62865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5"/>
          <p:cNvSpPr/>
          <p:nvPr/>
        </p:nvSpPr>
        <p:spPr>
          <a:xfrm>
            <a:off x="1714500" y="3829050"/>
            <a:ext cx="62865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1714500" y="4222376"/>
            <a:ext cx="62865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2971800" y="1714500"/>
            <a:ext cx="411480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5"/>
          <p:cNvSpPr/>
          <p:nvPr/>
        </p:nvSpPr>
        <p:spPr>
          <a:xfrm>
            <a:off x="4286250" y="1714500"/>
            <a:ext cx="291465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5614148" y="1714500"/>
            <a:ext cx="171450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6457950" y="4857751"/>
            <a:ext cx="2711338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forward checking]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0" y="-13516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of Demo Coloring – Backtracking with Forward Checking</a:t>
            </a:r>
            <a:endParaRPr sz="2700"/>
          </a:p>
        </p:txBody>
      </p:sp>
      <p:pic>
        <p:nvPicPr>
          <p:cNvPr id="451" name="Google Shape;451;p56" title="Coloring-backtracking-withForwardChec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6134"/>
            <a:ext cx="6391944" cy="399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Filtering: Constraint Propagation</a:t>
            </a:r>
            <a:endParaRPr/>
          </a:p>
        </p:txBody>
      </p:sp>
      <p:sp>
        <p:nvSpPr>
          <p:cNvPr id="457" name="Google Shape;457;p57"/>
          <p:cNvSpPr txBox="1"/>
          <p:nvPr>
            <p:ph idx="1" type="body"/>
          </p:nvPr>
        </p:nvSpPr>
        <p:spPr>
          <a:xfrm>
            <a:off x="304800" y="102870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Forward checking propagates information from assigned to unassigned variables, but doesn't provide early detection for all failures: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NT and SA cannot both be blue!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Why didn’t we detect this yet?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i="1" lang="en" sz="1800"/>
              <a:t>Constraint propagation: </a:t>
            </a:r>
            <a:r>
              <a:rPr lang="en" sz="1800"/>
              <a:t>reason from constraint to constraint</a:t>
            </a:r>
            <a:endParaRPr/>
          </a:p>
        </p:txBody>
      </p:sp>
      <p:pic>
        <p:nvPicPr>
          <p:cNvPr id="458" name="Google Shape;458;p57"/>
          <p:cNvPicPr preferRelativeResize="0"/>
          <p:nvPr/>
        </p:nvPicPr>
        <p:blipFill rotWithShape="1">
          <a:blip r:embed="rId3">
            <a:alphaModFix/>
          </a:blip>
          <a:srcRect b="0" l="60" r="14586" t="42619"/>
          <a:stretch/>
        </p:blipFill>
        <p:spPr>
          <a:xfrm>
            <a:off x="3028950" y="1828800"/>
            <a:ext cx="4780430" cy="123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7"/>
          <p:cNvPicPr preferRelativeResize="0"/>
          <p:nvPr/>
        </p:nvPicPr>
        <p:blipFill rotWithShape="1">
          <a:blip r:embed="rId4">
            <a:alphaModFix/>
          </a:blip>
          <a:srcRect b="65372" l="53061" r="31632" t="470"/>
          <a:stretch/>
        </p:blipFill>
        <p:spPr>
          <a:xfrm>
            <a:off x="914400" y="2000250"/>
            <a:ext cx="1314450" cy="11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984647" y="2360064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461" name="Google Shape;461;p57"/>
          <p:cNvSpPr txBox="1"/>
          <p:nvPr/>
        </p:nvSpPr>
        <p:spPr>
          <a:xfrm>
            <a:off x="1428750" y="2443163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462" name="Google Shape;462;p57"/>
          <p:cNvSpPr txBox="1"/>
          <p:nvPr/>
        </p:nvSpPr>
        <p:spPr>
          <a:xfrm>
            <a:off x="1371600" y="2188614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463" name="Google Shape;463;p57"/>
          <p:cNvSpPr txBox="1"/>
          <p:nvPr/>
        </p:nvSpPr>
        <p:spPr>
          <a:xfrm>
            <a:off x="1714500" y="2245764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464" name="Google Shape;464;p57"/>
          <p:cNvSpPr txBox="1"/>
          <p:nvPr/>
        </p:nvSpPr>
        <p:spPr>
          <a:xfrm>
            <a:off x="1771650" y="2551579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465" name="Google Shape;465;p57"/>
          <p:cNvSpPr txBox="1"/>
          <p:nvPr/>
        </p:nvSpPr>
        <p:spPr>
          <a:xfrm>
            <a:off x="1775572" y="2729859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of A Single Arc</a:t>
            </a:r>
            <a:endParaRPr/>
          </a:p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304800" y="102870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An arc X → Y is </a:t>
            </a:r>
            <a:r>
              <a:rPr lang="en" sz="1800">
                <a:solidFill>
                  <a:srgbClr val="C00000"/>
                </a:solidFill>
              </a:rPr>
              <a:t>consistent</a:t>
            </a:r>
            <a:r>
              <a:rPr i="1" lang="en" sz="1800"/>
              <a:t> </a:t>
            </a:r>
            <a:r>
              <a:rPr lang="en" sz="1800"/>
              <a:t>iff for </a:t>
            </a:r>
            <a:r>
              <a:rPr i="1" lang="en" sz="1800"/>
              <a:t>every </a:t>
            </a:r>
            <a:r>
              <a:rPr lang="en" sz="1800"/>
              <a:t>x in the tail there is </a:t>
            </a:r>
            <a:r>
              <a:rPr i="1" lang="en" sz="1800"/>
              <a:t>some </a:t>
            </a:r>
            <a:r>
              <a:rPr lang="en" sz="1800"/>
              <a:t>y in the head which could be assigned without violating a constraint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Forward checking: Enforcing consistency of arcs pointing to each new assignment</a:t>
            </a:r>
            <a:endParaRPr/>
          </a:p>
        </p:txBody>
      </p:sp>
      <p:pic>
        <p:nvPicPr>
          <p:cNvPr id="472" name="Google Shape;472;p58"/>
          <p:cNvPicPr preferRelativeResize="0"/>
          <p:nvPr/>
        </p:nvPicPr>
        <p:blipFill rotWithShape="1">
          <a:blip r:embed="rId3">
            <a:alphaModFix/>
          </a:blip>
          <a:srcRect b="49403" l="32085" r="53169" t="992"/>
          <a:stretch/>
        </p:blipFill>
        <p:spPr>
          <a:xfrm>
            <a:off x="1028700" y="1657350"/>
            <a:ext cx="1257300" cy="114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8"/>
          <p:cNvSpPr/>
          <p:nvPr/>
        </p:nvSpPr>
        <p:spPr>
          <a:xfrm>
            <a:off x="3341594" y="2400300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3341594" y="2400300"/>
            <a:ext cx="914400" cy="1143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 txBox="1"/>
          <p:nvPr/>
        </p:nvSpPr>
        <p:spPr>
          <a:xfrm>
            <a:off x="4457700" y="4171950"/>
            <a:ext cx="2400300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from the tail!</a:t>
            </a:r>
            <a:endParaRPr sz="1100"/>
          </a:p>
        </p:txBody>
      </p:sp>
      <p:pic>
        <p:nvPicPr>
          <p:cNvPr id="476" name="Google Shape;476;p58"/>
          <p:cNvPicPr preferRelativeResize="0"/>
          <p:nvPr/>
        </p:nvPicPr>
        <p:blipFill rotWithShape="1">
          <a:blip r:embed="rId4">
            <a:alphaModFix/>
          </a:blip>
          <a:srcRect b="29300" l="240" r="14765" t="44061"/>
          <a:stretch/>
        </p:blipFill>
        <p:spPr>
          <a:xfrm>
            <a:off x="3012141" y="1771650"/>
            <a:ext cx="476025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8"/>
          <p:cNvPicPr preferRelativeResize="0"/>
          <p:nvPr/>
        </p:nvPicPr>
        <p:blipFill rotWithShape="1">
          <a:blip r:embed="rId5">
            <a:alphaModFix/>
          </a:blip>
          <a:srcRect b="2663" l="2042" r="86736" t="89345"/>
          <a:stretch/>
        </p:blipFill>
        <p:spPr>
          <a:xfrm>
            <a:off x="3112994" y="2114550"/>
            <a:ext cx="6286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ArcConsistency.png" id="478" name="Google Shape;47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2102" y="2857500"/>
            <a:ext cx="3150098" cy="131052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/>
          <p:nvPr/>
        </p:nvSpPr>
        <p:spPr>
          <a:xfrm>
            <a:off x="1098947" y="2023782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480" name="Google Shape;480;p58"/>
          <p:cNvSpPr txBox="1"/>
          <p:nvPr/>
        </p:nvSpPr>
        <p:spPr>
          <a:xfrm>
            <a:off x="1543050" y="2100263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481" name="Google Shape;481;p58"/>
          <p:cNvSpPr txBox="1"/>
          <p:nvPr/>
        </p:nvSpPr>
        <p:spPr>
          <a:xfrm>
            <a:off x="1485900" y="1852332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482" name="Google Shape;482;p58"/>
          <p:cNvSpPr txBox="1"/>
          <p:nvPr/>
        </p:nvSpPr>
        <p:spPr>
          <a:xfrm>
            <a:off x="1828800" y="1909482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483" name="Google Shape;483;p58"/>
          <p:cNvSpPr txBox="1"/>
          <p:nvPr/>
        </p:nvSpPr>
        <p:spPr>
          <a:xfrm>
            <a:off x="1865779" y="2208680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484" name="Google Shape;484;p58"/>
          <p:cNvSpPr txBox="1"/>
          <p:nvPr/>
        </p:nvSpPr>
        <p:spPr>
          <a:xfrm>
            <a:off x="1862978" y="2400301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9"/>
          <p:cNvPicPr preferRelativeResize="0"/>
          <p:nvPr/>
        </p:nvPicPr>
        <p:blipFill rotWithShape="1">
          <a:blip r:embed="rId3">
            <a:alphaModFix/>
          </a:blip>
          <a:srcRect b="49403" l="53169" r="31245" t="0"/>
          <a:stretch/>
        </p:blipFill>
        <p:spPr>
          <a:xfrm>
            <a:off x="685800" y="1754841"/>
            <a:ext cx="1314450" cy="115980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 Consistency of an Entire CSP</a:t>
            </a:r>
            <a:endParaRPr/>
          </a:p>
        </p:txBody>
      </p:sp>
      <p:sp>
        <p:nvSpPr>
          <p:cNvPr id="491" name="Google Shape;491;p59"/>
          <p:cNvSpPr txBox="1"/>
          <p:nvPr>
            <p:ph idx="1" type="body"/>
          </p:nvPr>
        </p:nvSpPr>
        <p:spPr>
          <a:xfrm>
            <a:off x="304800" y="97155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 simple form of propagation makes sure </a:t>
            </a:r>
            <a:r>
              <a:rPr lang="en" sz="1800">
                <a:solidFill>
                  <a:srgbClr val="C00000"/>
                </a:solidFill>
              </a:rPr>
              <a:t>all </a:t>
            </a:r>
            <a:r>
              <a:rPr lang="en" sz="1800"/>
              <a:t>arcs are consistent: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0" marL="254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Important: If X loses a value, neighbors of X need to be rechecked!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Arc consistency detects failure earlier than forward checking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be run as a preprocessor or after each assignment 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What’s the downside of enforcing arc consistency?</a:t>
            </a:r>
            <a:endParaRPr/>
          </a:p>
        </p:txBody>
      </p:sp>
      <p:pic>
        <p:nvPicPr>
          <p:cNvPr id="492" name="Google Shape;492;p59"/>
          <p:cNvPicPr preferRelativeResize="0"/>
          <p:nvPr/>
        </p:nvPicPr>
        <p:blipFill rotWithShape="1">
          <a:blip r:embed="rId4">
            <a:alphaModFix/>
          </a:blip>
          <a:srcRect b="0" l="270" r="14473" t="60717"/>
          <a:stretch/>
        </p:blipFill>
        <p:spPr>
          <a:xfrm>
            <a:off x="2628900" y="1869141"/>
            <a:ext cx="5314950" cy="66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9"/>
          <p:cNvSpPr/>
          <p:nvPr/>
        </p:nvSpPr>
        <p:spPr>
          <a:xfrm>
            <a:off x="5817254" y="2612091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9"/>
          <p:cNvSpPr/>
          <p:nvPr/>
        </p:nvSpPr>
        <p:spPr>
          <a:xfrm>
            <a:off x="5817254" y="2612091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9"/>
          <p:cNvSpPr/>
          <p:nvPr/>
        </p:nvSpPr>
        <p:spPr>
          <a:xfrm>
            <a:off x="5817254" y="2612091"/>
            <a:ext cx="914400" cy="1143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9"/>
          <p:cNvSpPr/>
          <p:nvPr/>
        </p:nvSpPr>
        <p:spPr>
          <a:xfrm>
            <a:off x="4045603" y="2612091"/>
            <a:ext cx="3486150" cy="28575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7029450" y="3943350"/>
            <a:ext cx="1428750" cy="90024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 Delete from  the tail!</a:t>
            </a:r>
            <a:endParaRPr sz="1100"/>
          </a:p>
        </p:txBody>
      </p:sp>
      <p:sp>
        <p:nvSpPr>
          <p:cNvPr id="498" name="Google Shape;498;p59"/>
          <p:cNvSpPr/>
          <p:nvPr/>
        </p:nvSpPr>
        <p:spPr>
          <a:xfrm>
            <a:off x="8579094" y="0"/>
            <a:ext cx="564906" cy="12463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9"/>
          <p:cNvSpPr txBox="1"/>
          <p:nvPr/>
        </p:nvSpPr>
        <p:spPr>
          <a:xfrm>
            <a:off x="756047" y="2154891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500" name="Google Shape;500;p59"/>
          <p:cNvSpPr txBox="1"/>
          <p:nvPr/>
        </p:nvSpPr>
        <p:spPr>
          <a:xfrm>
            <a:off x="1200150" y="2212041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501" name="Google Shape;501;p59"/>
          <p:cNvSpPr txBox="1"/>
          <p:nvPr/>
        </p:nvSpPr>
        <p:spPr>
          <a:xfrm>
            <a:off x="1143000" y="1983441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502" name="Google Shape;502;p59"/>
          <p:cNvSpPr txBox="1"/>
          <p:nvPr/>
        </p:nvSpPr>
        <p:spPr>
          <a:xfrm>
            <a:off x="1512795" y="2033867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503" name="Google Shape;503;p59"/>
          <p:cNvSpPr txBox="1"/>
          <p:nvPr/>
        </p:nvSpPr>
        <p:spPr>
          <a:xfrm>
            <a:off x="1536326" y="2339789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504" name="Google Shape;504;p59"/>
          <p:cNvSpPr txBox="1"/>
          <p:nvPr/>
        </p:nvSpPr>
        <p:spPr>
          <a:xfrm>
            <a:off x="1533525" y="2511239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Enforcing Arc Consistency in a CSP</a:t>
            </a:r>
            <a:endParaRPr/>
          </a:p>
        </p:txBody>
      </p:sp>
      <p:sp>
        <p:nvSpPr>
          <p:cNvPr id="511" name="Google Shape;511;p60"/>
          <p:cNvSpPr txBox="1"/>
          <p:nvPr>
            <p:ph idx="1" type="body"/>
          </p:nvPr>
        </p:nvSpPr>
        <p:spPr>
          <a:xfrm>
            <a:off x="1943100" y="4229100"/>
            <a:ext cx="61722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Runtime: O(n</a:t>
            </a:r>
            <a:r>
              <a:rPr baseline="30000" lang="en" sz="1500"/>
              <a:t>2</a:t>
            </a:r>
            <a:r>
              <a:rPr lang="en" sz="1500"/>
              <a:t>d</a:t>
            </a:r>
            <a:r>
              <a:rPr baseline="30000" lang="en" sz="1500"/>
              <a:t>3</a:t>
            </a:r>
            <a:r>
              <a:rPr lang="en" sz="1500"/>
              <a:t>), can be reduced to O(n</a:t>
            </a:r>
            <a:r>
              <a:rPr baseline="30000" lang="en" sz="1500"/>
              <a:t>2</a:t>
            </a:r>
            <a:r>
              <a:rPr lang="en" sz="1500"/>
              <a:t>d</a:t>
            </a:r>
            <a:r>
              <a:rPr baseline="30000" lang="en" sz="1500"/>
              <a:t>2</a:t>
            </a:r>
            <a:r>
              <a:rPr lang="en" sz="1500"/>
              <a:t>)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… but detecting all possible future problems is NP-hard – why?</a:t>
            </a:r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1028701"/>
            <a:ext cx="5162550" cy="30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0"/>
          <p:cNvSpPr txBox="1"/>
          <p:nvPr/>
        </p:nvSpPr>
        <p:spPr>
          <a:xfrm>
            <a:off x="3886200" y="4843421"/>
            <a:ext cx="525780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CSP applet (made available by aispace.org) -- n-queens]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Video of Demo Arc Consistency – CSP Applet – n Queens</a:t>
            </a:r>
            <a:endParaRPr sz="3000"/>
          </a:p>
        </p:txBody>
      </p:sp>
      <p:pic>
        <p:nvPicPr>
          <p:cNvPr id="519" name="Google Shape;519;p61" title="ArcConsistency-CSPappet-n-quee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873000"/>
            <a:ext cx="64008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Arc Consistency</a:t>
            </a:r>
            <a:endParaRPr/>
          </a:p>
        </p:txBody>
      </p:sp>
      <p:sp>
        <p:nvSpPr>
          <p:cNvPr id="526" name="Google Shape;526;p62"/>
          <p:cNvSpPr txBox="1"/>
          <p:nvPr>
            <p:ph idx="1" type="body"/>
          </p:nvPr>
        </p:nvSpPr>
        <p:spPr>
          <a:xfrm>
            <a:off x="857250" y="1200151"/>
            <a:ext cx="4171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After enforcing arc consistency: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Can have one solution left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Can have multiple solutions left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Can have no solutions left (and not know it)</a:t>
            </a:r>
            <a:endParaRPr/>
          </a:p>
          <a:p>
            <a:pPr indent="-88900" lvl="1" marL="5588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54000" lvl="0" marL="25400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Arc consistency still runs inside a backtracking search!</a:t>
            </a:r>
            <a:endParaRPr/>
          </a:p>
        </p:txBody>
      </p:sp>
      <p:grpSp>
        <p:nvGrpSpPr>
          <p:cNvPr id="527" name="Google Shape;527;p62"/>
          <p:cNvGrpSpPr/>
          <p:nvPr/>
        </p:nvGrpSpPr>
        <p:grpSpPr>
          <a:xfrm>
            <a:off x="5657850" y="1143000"/>
            <a:ext cx="2343150" cy="1143000"/>
            <a:chOff x="3552" y="1056"/>
            <a:chExt cx="2016" cy="1056"/>
          </a:xfrm>
        </p:grpSpPr>
        <p:grpSp>
          <p:nvGrpSpPr>
            <p:cNvPr id="528" name="Google Shape;528;p62"/>
            <p:cNvGrpSpPr/>
            <p:nvPr/>
          </p:nvGrpSpPr>
          <p:grpSpPr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29" name="Google Shape;529;p62"/>
              <p:cNvSpPr/>
              <p:nvPr/>
            </p:nvSpPr>
            <p:spPr>
              <a:xfrm>
                <a:off x="2448" y="2736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2"/>
              <p:cNvSpPr txBox="1"/>
              <p:nvPr/>
            </p:nvSpPr>
            <p:spPr>
              <a:xfrm>
                <a:off x="2772" y="2800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31" name="Google Shape;531;p62"/>
            <p:cNvGrpSpPr/>
            <p:nvPr/>
          </p:nvGrpSpPr>
          <p:grpSpPr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32" name="Google Shape;532;p62"/>
              <p:cNvSpPr/>
              <p:nvPr/>
            </p:nvSpPr>
            <p:spPr>
              <a:xfrm>
                <a:off x="3072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2"/>
              <p:cNvSpPr txBox="1"/>
              <p:nvPr/>
            </p:nvSpPr>
            <p:spPr>
              <a:xfrm>
                <a:off x="3396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34" name="Google Shape;534;p62"/>
            <p:cNvGrpSpPr/>
            <p:nvPr/>
          </p:nvGrpSpPr>
          <p:grpSpPr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35" name="Google Shape;535;p62"/>
              <p:cNvSpPr/>
              <p:nvPr/>
            </p:nvSpPr>
            <p:spPr>
              <a:xfrm>
                <a:off x="1824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2"/>
              <p:cNvSpPr txBox="1"/>
              <p:nvPr/>
            </p:nvSpPr>
            <p:spPr>
              <a:xfrm>
                <a:off x="2148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537" name="Google Shape;537;p62"/>
            <p:cNvCxnSpPr/>
            <p:nvPr/>
          </p:nvCxnSpPr>
          <p:spPr>
            <a:xfrm flipH="1">
              <a:off x="3983" y="1440"/>
              <a:ext cx="57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62"/>
            <p:cNvCxnSpPr/>
            <p:nvPr/>
          </p:nvCxnSpPr>
          <p:spPr>
            <a:xfrm>
              <a:off x="4560" y="1440"/>
              <a:ext cx="52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62"/>
            <p:cNvCxnSpPr/>
            <p:nvPr/>
          </p:nvCxnSpPr>
          <p:spPr>
            <a:xfrm>
              <a:off x="4320" y="1920"/>
              <a:ext cx="48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0" name="Google Shape;540;p62"/>
          <p:cNvSpPr/>
          <p:nvPr/>
        </p:nvSpPr>
        <p:spPr>
          <a:xfrm>
            <a:off x="6000750" y="2000250"/>
            <a:ext cx="171450" cy="171450"/>
          </a:xfrm>
          <a:prstGeom prst="rect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2"/>
          <p:cNvSpPr/>
          <p:nvPr/>
        </p:nvSpPr>
        <p:spPr>
          <a:xfrm>
            <a:off x="6229350" y="20002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2"/>
          <p:cNvSpPr/>
          <p:nvPr/>
        </p:nvSpPr>
        <p:spPr>
          <a:xfrm>
            <a:off x="7486650" y="2000250"/>
            <a:ext cx="171450" cy="171450"/>
          </a:xfrm>
          <a:prstGeom prst="rect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2"/>
          <p:cNvSpPr/>
          <p:nvPr/>
        </p:nvSpPr>
        <p:spPr>
          <a:xfrm>
            <a:off x="6515100" y="1257300"/>
            <a:ext cx="6286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2"/>
          <p:cNvSpPr/>
          <p:nvPr/>
        </p:nvSpPr>
        <p:spPr>
          <a:xfrm>
            <a:off x="7715250" y="20002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62"/>
          <p:cNvGrpSpPr/>
          <p:nvPr/>
        </p:nvGrpSpPr>
        <p:grpSpPr>
          <a:xfrm>
            <a:off x="5657850" y="2686050"/>
            <a:ext cx="2343150" cy="1143000"/>
            <a:chOff x="3552" y="1056"/>
            <a:chExt cx="2016" cy="1056"/>
          </a:xfrm>
        </p:grpSpPr>
        <p:grpSp>
          <p:nvGrpSpPr>
            <p:cNvPr id="546" name="Google Shape;546;p62"/>
            <p:cNvGrpSpPr/>
            <p:nvPr/>
          </p:nvGrpSpPr>
          <p:grpSpPr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47" name="Google Shape;547;p62"/>
              <p:cNvSpPr/>
              <p:nvPr/>
            </p:nvSpPr>
            <p:spPr>
              <a:xfrm>
                <a:off x="2448" y="2736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2"/>
              <p:cNvSpPr txBox="1"/>
              <p:nvPr/>
            </p:nvSpPr>
            <p:spPr>
              <a:xfrm>
                <a:off x="2772" y="2800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49" name="Google Shape;549;p62"/>
            <p:cNvGrpSpPr/>
            <p:nvPr/>
          </p:nvGrpSpPr>
          <p:grpSpPr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50" name="Google Shape;550;p62"/>
              <p:cNvSpPr/>
              <p:nvPr/>
            </p:nvSpPr>
            <p:spPr>
              <a:xfrm>
                <a:off x="3072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2"/>
              <p:cNvSpPr txBox="1"/>
              <p:nvPr/>
            </p:nvSpPr>
            <p:spPr>
              <a:xfrm>
                <a:off x="3396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52" name="Google Shape;552;p62"/>
            <p:cNvGrpSpPr/>
            <p:nvPr/>
          </p:nvGrpSpPr>
          <p:grpSpPr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53" name="Google Shape;553;p62"/>
              <p:cNvSpPr/>
              <p:nvPr/>
            </p:nvSpPr>
            <p:spPr>
              <a:xfrm>
                <a:off x="1824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62"/>
              <p:cNvSpPr txBox="1"/>
              <p:nvPr/>
            </p:nvSpPr>
            <p:spPr>
              <a:xfrm>
                <a:off x="2148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555" name="Google Shape;555;p62"/>
            <p:cNvCxnSpPr/>
            <p:nvPr/>
          </p:nvCxnSpPr>
          <p:spPr>
            <a:xfrm flipH="1">
              <a:off x="3983" y="1440"/>
              <a:ext cx="57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62"/>
            <p:cNvCxnSpPr/>
            <p:nvPr/>
          </p:nvCxnSpPr>
          <p:spPr>
            <a:xfrm>
              <a:off x="4560" y="1440"/>
              <a:ext cx="52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62"/>
            <p:cNvCxnSpPr/>
            <p:nvPr/>
          </p:nvCxnSpPr>
          <p:spPr>
            <a:xfrm>
              <a:off x="4320" y="1920"/>
              <a:ext cx="48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8" name="Google Shape;558;p62"/>
          <p:cNvSpPr/>
          <p:nvPr/>
        </p:nvSpPr>
        <p:spPr>
          <a:xfrm>
            <a:off x="5772150" y="3543300"/>
            <a:ext cx="1714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2"/>
          <p:cNvSpPr/>
          <p:nvPr/>
        </p:nvSpPr>
        <p:spPr>
          <a:xfrm>
            <a:off x="7258050" y="3543300"/>
            <a:ext cx="1714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2"/>
          <p:cNvSpPr/>
          <p:nvPr/>
        </p:nvSpPr>
        <p:spPr>
          <a:xfrm>
            <a:off x="6515100" y="2800350"/>
            <a:ext cx="1714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2"/>
          <p:cNvSpPr/>
          <p:nvPr/>
        </p:nvSpPr>
        <p:spPr>
          <a:xfrm>
            <a:off x="6972300" y="28003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2"/>
          <p:cNvSpPr/>
          <p:nvPr/>
        </p:nvSpPr>
        <p:spPr>
          <a:xfrm>
            <a:off x="6229350" y="354330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2"/>
          <p:cNvSpPr/>
          <p:nvPr/>
        </p:nvSpPr>
        <p:spPr>
          <a:xfrm>
            <a:off x="7715250" y="354330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2"/>
          <p:cNvSpPr txBox="1"/>
          <p:nvPr/>
        </p:nvSpPr>
        <p:spPr>
          <a:xfrm>
            <a:off x="6286500" y="4000501"/>
            <a:ext cx="1314450" cy="484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went wrong here?</a:t>
            </a:r>
            <a:endParaRPr sz="1100"/>
          </a:p>
        </p:txBody>
      </p:sp>
      <p:sp>
        <p:nvSpPr>
          <p:cNvPr id="565" name="Google Shape;565;p62"/>
          <p:cNvSpPr txBox="1"/>
          <p:nvPr/>
        </p:nvSpPr>
        <p:spPr>
          <a:xfrm>
            <a:off x="6286500" y="4857751"/>
            <a:ext cx="2739672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arc consistency]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2"/>
          <p:cNvSpPr txBox="1"/>
          <p:nvPr/>
        </p:nvSpPr>
        <p:spPr>
          <a:xfrm>
            <a:off x="6286500" y="4629150"/>
            <a:ext cx="2882787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forward checking]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"/>
          <p:cNvSpPr txBox="1"/>
          <p:nvPr>
            <p:ph type="title"/>
          </p:nvPr>
        </p:nvSpPr>
        <p:spPr>
          <a:xfrm>
            <a:off x="0" y="-571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of Demo Coloring – Backtracking with Forward Checking – Complex Graph</a:t>
            </a:r>
            <a:endParaRPr sz="2700"/>
          </a:p>
        </p:txBody>
      </p:sp>
      <p:sp>
        <p:nvSpPr>
          <p:cNvPr id="572" name="Google Shape;572;p63"/>
          <p:cNvSpPr txBox="1"/>
          <p:nvPr/>
        </p:nvSpPr>
        <p:spPr>
          <a:xfrm>
            <a:off x="1610850" y="2017800"/>
            <a:ext cx="59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https://inst.eecs.berkeley.edu/~cs188/fa19/assets/demos/csp/csp_demos.html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Constraint Satisfaction Problems</a:t>
            </a:r>
            <a:endParaRPr/>
          </a:p>
        </p:txBody>
      </p:sp>
      <p:pic>
        <p:nvPicPr>
          <p:cNvPr descr="C:\Users\Dan\Dropbox\Office\CS 188\Ketrina Art\CSPs\Handbook.png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428750"/>
            <a:ext cx="5802221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 txBox="1"/>
          <p:nvPr>
            <p:ph type="title"/>
          </p:nvPr>
        </p:nvSpPr>
        <p:spPr>
          <a:xfrm>
            <a:off x="0" y="-571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of Demo Coloring – Backtracking with Arc Consistency – Complex Graph</a:t>
            </a:r>
            <a:endParaRPr sz="2700"/>
          </a:p>
        </p:txBody>
      </p:sp>
      <p:sp>
        <p:nvSpPr>
          <p:cNvPr id="578" name="Google Shape;578;p64"/>
          <p:cNvSpPr txBox="1"/>
          <p:nvPr/>
        </p:nvSpPr>
        <p:spPr>
          <a:xfrm>
            <a:off x="1598550" y="1918750"/>
            <a:ext cx="59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https://inst.eecs.berkeley.edu/~cs188/fa19/assets/demos/csp/csp_demos.html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</a:t>
            </a:r>
            <a:endParaRPr/>
          </a:p>
        </p:txBody>
      </p:sp>
      <p:sp>
        <p:nvSpPr>
          <p:cNvPr id="585" name="Google Shape;585;p65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Dan\Dropbox\Office\CS 188\Ketrina Art\CSPs\Ordering.png" id="586" name="Google Shape;5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1028700"/>
            <a:ext cx="7664054" cy="367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Ordering: Minimum Remaining Values</a:t>
            </a:r>
            <a:endParaRPr/>
          </a:p>
        </p:txBody>
      </p:sp>
      <p:sp>
        <p:nvSpPr>
          <p:cNvPr id="592" name="Google Shape;592;p66"/>
          <p:cNvSpPr txBox="1"/>
          <p:nvPr>
            <p:ph idx="1" type="body"/>
          </p:nvPr>
        </p:nvSpPr>
        <p:spPr>
          <a:xfrm>
            <a:off x="323850" y="102870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Variable Ordering: Minimum remaining values (MRV):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Choose the variable with the fewest legal left values in its domain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Why min rather than max?</a:t>
            </a:r>
            <a:endParaRPr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Also called “most constrained variable”</a:t>
            </a:r>
            <a:endParaRPr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“Fail-fast” ordering</a:t>
            </a:r>
            <a:endParaRPr/>
          </a:p>
        </p:txBody>
      </p:sp>
      <p:pic>
        <p:nvPicPr>
          <p:cNvPr id="593" name="Google Shape;593;p66"/>
          <p:cNvPicPr preferRelativeResize="0"/>
          <p:nvPr/>
        </p:nvPicPr>
        <p:blipFill rotWithShape="1">
          <a:blip r:embed="rId3">
            <a:alphaModFix/>
          </a:blip>
          <a:srcRect b="0" l="475" r="0" t="2130"/>
          <a:stretch/>
        </p:blipFill>
        <p:spPr>
          <a:xfrm>
            <a:off x="1478056" y="2004731"/>
            <a:ext cx="6326492" cy="108136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6"/>
          <p:cNvSpPr/>
          <p:nvPr/>
        </p:nvSpPr>
        <p:spPr>
          <a:xfrm>
            <a:off x="2705100" y="1981199"/>
            <a:ext cx="165735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6"/>
          <p:cNvSpPr/>
          <p:nvPr/>
        </p:nvSpPr>
        <p:spPr>
          <a:xfrm>
            <a:off x="4362450" y="1924049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6"/>
          <p:cNvSpPr/>
          <p:nvPr/>
        </p:nvSpPr>
        <p:spPr>
          <a:xfrm>
            <a:off x="6076950" y="1866899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Dan\Dropbox\Office\CS 188\Ketrina Art\CSPs\MRV.png" id="597" name="Google Shape;59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7342" y="3293557"/>
            <a:ext cx="3622358" cy="173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Ordering: Least Constraining Value</a:t>
            </a:r>
            <a:endParaRPr/>
          </a:p>
        </p:txBody>
      </p:sp>
      <p:sp>
        <p:nvSpPr>
          <p:cNvPr id="604" name="Google Shape;604;p67"/>
          <p:cNvSpPr txBox="1"/>
          <p:nvPr>
            <p:ph idx="1" type="body"/>
          </p:nvPr>
        </p:nvSpPr>
        <p:spPr>
          <a:xfrm>
            <a:off x="342900" y="1085850"/>
            <a:ext cx="53149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Value Ordering: Least Constraining Value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Given a choice of variable, choose the </a:t>
            </a:r>
            <a:r>
              <a:rPr i="1" lang="en" sz="1800"/>
              <a:t>least constraining value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I.e., the one that rules out the fewest values in the remaining variables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Note that it may take some computation to determine this!  (E.g., rerunning filtering)</a:t>
            </a:r>
            <a:endParaRPr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Why least rather than most?</a:t>
            </a:r>
            <a:endParaRPr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Combining these ordering ideas makes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2100"/>
              <a:t>	1000 queens feasible</a:t>
            </a:r>
            <a:endParaRPr/>
          </a:p>
        </p:txBody>
      </p:sp>
      <p:pic>
        <p:nvPicPr>
          <p:cNvPr id="605" name="Google Shape;605;p67"/>
          <p:cNvPicPr preferRelativeResize="0"/>
          <p:nvPr/>
        </p:nvPicPr>
        <p:blipFill rotWithShape="1">
          <a:blip r:embed="rId3">
            <a:alphaModFix/>
          </a:blip>
          <a:srcRect b="0" l="288" r="0" t="900"/>
          <a:stretch/>
        </p:blipFill>
        <p:spPr>
          <a:xfrm>
            <a:off x="5741894" y="1102659"/>
            <a:ext cx="2716306" cy="1851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LCV.png" id="606" name="Google Shape;60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2862" y="3314700"/>
            <a:ext cx="3579688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7"/>
          <p:cNvSpPr txBox="1"/>
          <p:nvPr/>
        </p:nvSpPr>
        <p:spPr>
          <a:xfrm>
            <a:off x="2914650" y="4754237"/>
            <a:ext cx="3625737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– backtracking + AC + ordering]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Constraint Satisfaction Problems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42900" y="1200150"/>
            <a:ext cx="4572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Standard search problems: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State is a “black box”: arbitrary data structure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Goal test can be any function over states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Successor function can also be anything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Constraint satisfaction problems (CSPs):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A special subset of search problems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State is defined by </a:t>
            </a:r>
            <a:r>
              <a:rPr lang="en" sz="1400">
                <a:solidFill>
                  <a:srgbClr val="CC0000"/>
                </a:solidFill>
              </a:rPr>
              <a:t>variables </a:t>
            </a:r>
            <a:r>
              <a:rPr b="1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baseline="-25000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/>
              <a:t>  with values from a </a:t>
            </a:r>
            <a:r>
              <a:rPr lang="en" sz="1400">
                <a:solidFill>
                  <a:srgbClr val="CC0000"/>
                </a:solidFill>
              </a:rPr>
              <a:t>domain </a:t>
            </a:r>
            <a:r>
              <a:rPr b="1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" sz="1400"/>
              <a:t>(sometimes </a:t>
            </a:r>
            <a:r>
              <a:rPr b="1"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400"/>
              <a:t> depends on </a:t>
            </a:r>
            <a:r>
              <a:rPr b="1" i="1" lang="en" sz="15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/>
              <a:t>)</a:t>
            </a:r>
            <a:endParaRPr baseline="-25000" i="1" sz="1400">
              <a:solidFill>
                <a:srgbClr val="CC0000"/>
              </a:solidFill>
            </a:endParaRPr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Goal test is a </a:t>
            </a:r>
            <a:r>
              <a:rPr lang="en" sz="1400">
                <a:solidFill>
                  <a:srgbClr val="CC0000"/>
                </a:solidFill>
              </a:rPr>
              <a:t>set of constraints </a:t>
            </a:r>
            <a:r>
              <a:rPr lang="en" sz="1400"/>
              <a:t>specifying allowable combinations of values for subsets of variables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Simple example of a </a:t>
            </a:r>
            <a:r>
              <a:rPr i="1" lang="en" sz="1500"/>
              <a:t>formal representation language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i="1"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Allows useful general-purpose algorithms with more power than standard search algorithms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descr="C:\Users\Dan\Dropbox\Office\CS 188\Ketrina Art\CSPs\ConstraintChecking.png"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869066"/>
            <a:ext cx="2628900" cy="204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Handbook.png" id="169" name="Google Shape;16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0700" y="3200400"/>
            <a:ext cx="3240602" cy="150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 Examples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1139" r="0" t="1104"/>
          <a:stretch/>
        </p:blipFill>
        <p:spPr>
          <a:xfrm>
            <a:off x="2343150" y="998939"/>
            <a:ext cx="4514850" cy="374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Map Coloring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285750" y="1028700"/>
            <a:ext cx="5029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Variables: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Domain: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Constraints: adjacent regions must have different colors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016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Solutions are assignments satisfying all constraints, e.g.: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" sz="1800"/>
              <a:t> 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1139" r="0" t="1104"/>
          <a:stretch/>
        </p:blipFill>
        <p:spPr>
          <a:xfrm>
            <a:off x="6306671" y="921124"/>
            <a:ext cx="2265830" cy="1879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3" name="Google Shape;1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956" y="1063349"/>
            <a:ext cx="3211187" cy="193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4" name="Google Shape;18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5709" y="1606295"/>
            <a:ext cx="2267641" cy="222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5" name="Google Shape;18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8794" y="4271405"/>
            <a:ext cx="4487606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6" name="Google Shape;18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5242" y="2756648"/>
            <a:ext cx="900808" cy="1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7" name="Google Shape;18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8841" y="3163421"/>
            <a:ext cx="3569640" cy="194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MapColoring.png" id="188" name="Google Shape;188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53763" y="3133725"/>
            <a:ext cx="2947337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914400" y="2671719"/>
            <a:ext cx="142875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Implicit:</a:t>
            </a:r>
            <a:endParaRPr sz="1100"/>
          </a:p>
        </p:txBody>
      </p:sp>
      <p:sp>
        <p:nvSpPr>
          <p:cNvPr id="190" name="Google Shape;190;p31"/>
          <p:cNvSpPr txBox="1"/>
          <p:nvPr/>
        </p:nvSpPr>
        <p:spPr>
          <a:xfrm>
            <a:off x="914400" y="3086100"/>
            <a:ext cx="102870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Explicit: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N-Queens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Formulation 1: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Variables: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Domain: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Constraints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14341" l="75101" r="0" t="0"/>
          <a:stretch/>
        </p:blipFill>
        <p:spPr>
          <a:xfrm>
            <a:off x="3943350" y="1143000"/>
            <a:ext cx="153471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98" name="Google Shape;1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5403" y="1976719"/>
            <a:ext cx="640556" cy="248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99" name="Google Shape;19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9276" y="1601672"/>
            <a:ext cx="367903" cy="26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0" name="Google Shape;20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3966" y="3429000"/>
            <a:ext cx="1322784" cy="528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1" name="Google Shape;20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0366" y="3099417"/>
            <a:ext cx="4611439" cy="272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NQueens.png" id="202" name="Google Shape;20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0033" y="914400"/>
            <a:ext cx="3283967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3" name="Google Shape;20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0366" y="3429000"/>
            <a:ext cx="5251620" cy="94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N-Queens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228600" y="1063228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Formulation 2: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Variables:</a:t>
            </a:r>
            <a:endParaRPr/>
          </a:p>
          <a:p>
            <a:pPr indent="-76200" lvl="4" marL="15367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Domain:</a:t>
            </a:r>
            <a:endParaRPr/>
          </a:p>
          <a:p>
            <a:pPr indent="-76200" lvl="4" marL="15367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Constraints:</a:t>
            </a:r>
            <a:endParaRPr/>
          </a:p>
        </p:txBody>
      </p:sp>
      <p:pic>
        <p:nvPicPr>
          <p:cNvPr descr="txp_fig"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600200"/>
            <a:ext cx="296466" cy="236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450" y="4057650"/>
            <a:ext cx="3295650" cy="26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2" name="Google Shape;21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6025" y="3429000"/>
            <a:ext cx="3390900" cy="272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3" name="Google Shape;21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2266600"/>
            <a:ext cx="1477565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7">
            <a:alphaModFix/>
          </a:blip>
          <a:srcRect b="14341" l="75101" r="0" t="0"/>
          <a:stretch/>
        </p:blipFill>
        <p:spPr>
          <a:xfrm>
            <a:off x="6292453" y="1200150"/>
            <a:ext cx="153471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5" name="Google Shape;215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9553" y="1314451"/>
            <a:ext cx="296466" cy="22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6" name="Google Shape;216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657351"/>
            <a:ext cx="308372" cy="226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7" name="Google Shape;217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9554" y="2000251"/>
            <a:ext cx="308372" cy="22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8" name="Google Shape;218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9554" y="2346723"/>
            <a:ext cx="308372" cy="225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1314450" y="3368503"/>
            <a:ext cx="1428750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Implicit:</a:t>
            </a:r>
            <a:endParaRPr sz="1100"/>
          </a:p>
        </p:txBody>
      </p:sp>
      <p:sp>
        <p:nvSpPr>
          <p:cNvPr id="220" name="Google Shape;220;p33"/>
          <p:cNvSpPr txBox="1"/>
          <p:nvPr/>
        </p:nvSpPr>
        <p:spPr>
          <a:xfrm>
            <a:off x="1314450" y="4008835"/>
            <a:ext cx="1028700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Explicit:</a:t>
            </a:r>
            <a:endParaRPr sz="1100"/>
          </a:p>
        </p:txBody>
      </p:sp>
      <p:pic>
        <p:nvPicPr>
          <p:cNvPr descr="txp_fig" id="221" name="Google Shape;221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95550" y="4514850"/>
            <a:ext cx="419100" cy="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